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B49"/>
    <a:srgbClr val="37C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0F099-490A-4170-924F-1C9243AD2A5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0710F-F118-429B-9A5C-D10021E4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6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710F-F118-429B-9A5C-D10021E4BC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4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710F-F118-429B-9A5C-D10021E4BC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3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710F-F118-429B-9A5C-D10021E4BC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8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5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2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5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4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1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8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2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0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0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cdekpay.ru/facto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4">
            <a:extLst>
              <a:ext uri="{FF2B5EF4-FFF2-40B4-BE49-F238E27FC236}">
                <a16:creationId xmlns:a16="http://schemas.microsoft.com/office/drawing/2014/main" id="{470C15FE-4CA0-611F-2AC6-F5765F63EDE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4891" y="0"/>
            <a:ext cx="5817108" cy="6857997"/>
          </a:xfrm>
          <a:prstGeom prst="rect">
            <a:avLst/>
          </a:prstGeom>
        </p:spPr>
      </p:pic>
      <p:pic>
        <p:nvPicPr>
          <p:cNvPr id="5" name="Shape-19">
            <a:extLst>
              <a:ext uri="{FF2B5EF4-FFF2-40B4-BE49-F238E27FC236}">
                <a16:creationId xmlns:a16="http://schemas.microsoft.com/office/drawing/2014/main" id="{F546CC63-6AA1-D732-9FBB-AC8D21DDCDA8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19075" y="127691"/>
            <a:ext cx="7737226" cy="773722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6">
                <a:lumMod val="60000"/>
                <a:lumOff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rrowOutline57">
            <a:extLst>
              <a:ext uri="{FF2B5EF4-FFF2-40B4-BE49-F238E27FC236}">
                <a16:creationId xmlns:a16="http://schemas.microsoft.com/office/drawing/2014/main" id="{7A4816D9-A838-E108-6E73-F346868ACF81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10800000">
            <a:off x="3814707" y="5559767"/>
            <a:ext cx="549979" cy="4728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C5F41-AF19-B54E-E9C6-18DA16ADE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63" y="2632527"/>
            <a:ext cx="7181850" cy="243106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Что такое Факторинг </a:t>
            </a:r>
            <a:b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ru-RU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и как он спасает бизнес </a:t>
            </a:r>
            <a:r>
              <a:rPr lang="en-US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?</a:t>
            </a:r>
            <a:endParaRPr lang="ru-RU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47001C-EB1E-7406-F1F4-CEF4475FC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452" y="1141051"/>
            <a:ext cx="3682658" cy="14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9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2">
            <a:extLst>
              <a:ext uri="{FF2B5EF4-FFF2-40B4-BE49-F238E27FC236}">
                <a16:creationId xmlns:a16="http://schemas.microsoft.com/office/drawing/2014/main" id="{62EDF3E6-C513-6B34-1217-E5C24A2D95D7}"/>
              </a:ext>
            </a:extLst>
          </p:cNvPr>
          <p:cNvPicPr/>
          <p:nvPr/>
        </p:nvPicPr>
        <p:blipFill rotWithShape="1">
          <a:blip r:embed="rId3"/>
          <a:srcRect l="29764"/>
          <a:stretch/>
        </p:blipFill>
        <p:spPr>
          <a:xfrm flipH="1">
            <a:off x="7018254" y="-86220"/>
            <a:ext cx="5173746" cy="7030440"/>
          </a:xfrm>
          <a:prstGeom prst="rect">
            <a:avLst/>
          </a:prstGeom>
          <a:effectLst>
            <a:glow rad="63500">
              <a:schemeClr val="accent6">
                <a:lumMod val="60000"/>
                <a:lumOff val="40000"/>
                <a:alpha val="56000"/>
              </a:schemeClr>
            </a:glo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B11D3-D8ED-3FB0-3DAD-CD8E95B9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Факторинг что ЭТО </a:t>
            </a:r>
            <a:r>
              <a:rPr lang="en-US" sz="5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?</a:t>
            </a:r>
            <a:endParaRPr lang="ru-RU" sz="5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6CADF8-F292-6B92-C0C7-B2C7EEAEF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361" y="2134175"/>
            <a:ext cx="5792639" cy="402412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Факторинг в классическом понимании это: </a:t>
            </a:r>
            <a:r>
              <a:rPr lang="ru-RU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финансирование под уступку права денежного требования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Но если проще: </a:t>
            </a:r>
            <a:r>
              <a:rPr lang="ru-RU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Вы получаете деньги за свой товар сразу, не дожидаясь когда его получит покупатель</a:t>
            </a:r>
            <a:endParaRPr lang="en-US" dirty="0">
              <a:solidFill>
                <a:srgbClr val="00B05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6FAFA-5A0B-96E3-4114-C8B841B0B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332" y="1951683"/>
            <a:ext cx="3233468" cy="323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14E531-CEA5-D31C-AB9D-34A56BB2B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0190"/>
            <a:ext cx="3348692" cy="13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536FA-5AFC-1A39-E373-2136BD6D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4493"/>
            <a:ext cx="10515600" cy="1325563"/>
          </a:xfrm>
        </p:spPr>
        <p:txBody>
          <a:bodyPr/>
          <a:lstStyle/>
          <a:p>
            <a:r>
              <a:rPr lang="ru-RU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Как он поможет моему бизнесу 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?</a:t>
            </a:r>
            <a:endParaRPr lang="ru-RU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79B95-981B-A60F-5682-9D0DFE026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Преимущества факторинга:</a:t>
            </a:r>
          </a:p>
          <a:p>
            <a:r>
              <a:rPr lang="ru-RU" sz="20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Закрытие или минимизация кассового разрыва</a:t>
            </a:r>
          </a:p>
          <a:p>
            <a:r>
              <a:rPr lang="ru-RU" sz="20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Повышение уровня оборачиваемости</a:t>
            </a:r>
          </a:p>
          <a:p>
            <a:r>
              <a:rPr lang="ru-RU" sz="20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Повышение уровня ликвидности</a:t>
            </a:r>
          </a:p>
          <a:p>
            <a:r>
              <a:rPr lang="ru-RU" sz="20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Возможность планировать деятельность, используя точную информацию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6C7140-61D1-627B-58EE-0E5129353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40557"/>
            <a:ext cx="5181600" cy="404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Вам поможет факторинг если вы хотите чтобы ваш бизнес:</a:t>
            </a:r>
            <a:endParaRPr lang="en-US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r>
              <a:rPr lang="ru-RU" sz="20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Не имел рисков остаться без денег</a:t>
            </a:r>
          </a:p>
          <a:p>
            <a:r>
              <a:rPr lang="ru-RU" sz="20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Рос с большей скоростью</a:t>
            </a:r>
          </a:p>
          <a:p>
            <a:r>
              <a:rPr lang="ru-RU" sz="20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Имел преимущество перед конкурентами</a:t>
            </a:r>
          </a:p>
          <a:p>
            <a:r>
              <a:rPr lang="ru-RU" sz="20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Мог позволить вам</a:t>
            </a:r>
            <a:r>
              <a:rPr lang="en-US" sz="20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заниматься планированием</a:t>
            </a:r>
          </a:p>
        </p:txBody>
      </p:sp>
      <p:pic>
        <p:nvPicPr>
          <p:cNvPr id="7" name="Shape-54">
            <a:extLst>
              <a:ext uri="{FF2B5EF4-FFF2-40B4-BE49-F238E27FC236}">
                <a16:creationId xmlns:a16="http://schemas.microsoft.com/office/drawing/2014/main" id="{712FD19B-94A2-CCDD-E827-2E6AAE5FBC7C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10800000">
            <a:off x="9924966" y="0"/>
            <a:ext cx="2267034" cy="2267034"/>
          </a:xfrm>
          <a:prstGeom prst="rect">
            <a:avLst/>
          </a:prstGeom>
          <a:noFill/>
          <a:effectLst>
            <a:glow rad="88900">
              <a:srgbClr val="00B050">
                <a:alpha val="85000"/>
              </a:srgbClr>
            </a:glow>
          </a:effectLst>
        </p:spPr>
      </p:pic>
      <p:pic>
        <p:nvPicPr>
          <p:cNvPr id="8" name="Science5-O">
            <a:extLst>
              <a:ext uri="{FF2B5EF4-FFF2-40B4-BE49-F238E27FC236}">
                <a16:creationId xmlns:a16="http://schemas.microsoft.com/office/drawing/2014/main" id="{C378351E-5676-7398-BF6C-45EBBA86C48F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682859" y="464715"/>
            <a:ext cx="995895" cy="942124"/>
          </a:xfrm>
          <a:prstGeom prst="rect">
            <a:avLst/>
          </a:prstGeom>
          <a:effectLst>
            <a:glow rad="127000">
              <a:schemeClr val="bg1">
                <a:lumMod val="95000"/>
                <a:alpha val="2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56FCAD-2059-BC34-A10A-C12F2DB84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0190"/>
            <a:ext cx="3348692" cy="13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9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FBAFE5-6787-4658-B966-B1D02D76D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252"/>
            <a:ext cx="12192000" cy="24578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E1B5C-CE44-808C-AB21-EC195C4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373" y="159481"/>
            <a:ext cx="8610600" cy="129302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>
                <a:effectLst>
                  <a:glow rad="50800">
                    <a:srgbClr val="00B050">
                      <a:alpha val="19000"/>
                    </a:srgb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Как это работает: до и после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CA1678-5A85-BB2E-C16F-59D7DB8DB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8401"/>
            <a:ext cx="12192000" cy="33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6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362412-7D86-93DB-A5FD-F86DA274A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9"/>
          <a:stretch/>
        </p:blipFill>
        <p:spPr>
          <a:xfrm rot="10800000">
            <a:off x="0" y="-14561"/>
            <a:ext cx="3190544" cy="68725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8C026-BE30-1098-92B5-AEC55599AF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9"/>
          <a:stretch/>
        </p:blipFill>
        <p:spPr>
          <a:xfrm>
            <a:off x="9001457" y="-7281"/>
            <a:ext cx="3190543" cy="68725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D7B97-4709-A244-1FBE-BDE6A7D7A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127" y="365125"/>
            <a:ext cx="5680295" cy="1325563"/>
          </a:xfrm>
        </p:spPr>
        <p:txBody>
          <a:bodyPr/>
          <a:lstStyle/>
          <a:p>
            <a:r>
              <a:rPr lang="ru-RU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Сколько это стоит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?</a:t>
            </a:r>
            <a:endParaRPr lang="ru-RU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7F62B-6422-A9D3-51A4-3E041373B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8029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Комиссия составляет: 1%</a:t>
            </a:r>
          </a:p>
          <a:p>
            <a:pPr marL="0" indent="0">
              <a:buNone/>
            </a:pPr>
            <a:r>
              <a:rPr lang="ru-RU" sz="2400" dirty="0"/>
              <a:t>Как её посчитать</a:t>
            </a:r>
            <a:r>
              <a:rPr lang="en-US" sz="2400" dirty="0"/>
              <a:t>?</a:t>
            </a:r>
            <a:r>
              <a:rPr lang="ru-RU" sz="2400" dirty="0"/>
              <a:t> Формула расчета следующая: </a:t>
            </a:r>
          </a:p>
          <a:p>
            <a:pPr marL="0" indent="0">
              <a:buNone/>
            </a:pPr>
            <a:r>
              <a:rPr lang="ru-RU" sz="2400" dirty="0"/>
              <a:t>(Сумма посылки – комиссия </a:t>
            </a:r>
            <a:r>
              <a:rPr lang="en-US" sz="2400" dirty="0"/>
              <a:t>CDEK</a:t>
            </a:r>
            <a:r>
              <a:rPr lang="ru-RU" sz="2400" dirty="0"/>
              <a:t>):100 = 1% </a:t>
            </a:r>
          </a:p>
          <a:p>
            <a:pPr marL="0" indent="0">
              <a:buNone/>
            </a:pPr>
            <a:r>
              <a:rPr lang="ru-RU" sz="2000" dirty="0"/>
              <a:t>Пример: Сумма посылки 100р комиссия </a:t>
            </a:r>
            <a:r>
              <a:rPr lang="en-US" sz="2000" dirty="0"/>
              <a:t>CDEK 3%</a:t>
            </a:r>
            <a:r>
              <a:rPr lang="ru-RU" sz="2000" dirty="0"/>
              <a:t> (или 3 рубля)</a:t>
            </a:r>
          </a:p>
          <a:p>
            <a:pPr marL="0" indent="0">
              <a:buNone/>
            </a:pPr>
            <a:r>
              <a:rPr lang="ru-RU" sz="2000" dirty="0"/>
              <a:t>Решение: (100-3%)/100=0,97 рублей составит комиссия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E910677-3270-B96A-5B6C-A69845BEE864}"/>
              </a:ext>
            </a:extLst>
          </p:cNvPr>
          <p:cNvSpPr txBox="1">
            <a:spLocks/>
          </p:cNvSpPr>
          <p:nvPr/>
        </p:nvSpPr>
        <p:spPr>
          <a:xfrm>
            <a:off x="6618837" y="1690688"/>
            <a:ext cx="52140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B050"/>
                </a:solidFill>
              </a:rPr>
              <a:t>Ежегодная комиссия: 300 рублей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Оплачивается один раз в год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A9355A-2BDE-E628-77F3-8614E1B6A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0190"/>
            <a:ext cx="3348692" cy="13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8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992A24-3CF2-4774-B9A7-451E40F06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28" y="-22234"/>
            <a:ext cx="6173972" cy="68802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EB233-0B28-226A-FA9D-936B15B5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52" y="280807"/>
            <a:ext cx="11106151" cy="1325563"/>
          </a:xfrm>
        </p:spPr>
        <p:txBody>
          <a:bodyPr/>
          <a:lstStyle/>
          <a:p>
            <a:r>
              <a:rPr lang="ru-RU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Хотите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ru-RU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не ждать свои деньги а получать их уже сейчас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!?</a:t>
            </a:r>
            <a:endParaRPr lang="ru-RU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23723-D1DC-36BD-425D-E9EDEDFAF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52" y="1876331"/>
            <a:ext cx="7574148" cy="4040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1) Зайдите на сайт </a:t>
            </a:r>
            <a:r>
              <a:rPr lang="en-US" sz="24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https://cdekpay.ru/factoring</a:t>
            </a:r>
            <a:endParaRPr lang="ru-RU" sz="2400" dirty="0">
              <a:solidFill>
                <a:srgbClr val="00B05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2) Нажмите кнопку «Запросить финансирование»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3) Заполните заявку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В течении суток с вами свяжется наш представитель</a:t>
            </a:r>
          </a:p>
          <a:p>
            <a:pPr marL="0" indent="0">
              <a:buNone/>
            </a:pPr>
            <a:endParaRPr lang="ru-RU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0" indent="0">
              <a:buNone/>
            </a:pPr>
            <a:endParaRPr lang="en-US" sz="2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0" indent="0">
              <a:buNone/>
            </a:pPr>
            <a:endParaRPr lang="en-US" sz="2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0" indent="0">
              <a:buNone/>
            </a:pPr>
            <a:r>
              <a:rPr lang="ru-RU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Возникли вопросы</a:t>
            </a:r>
            <a:r>
              <a:rPr lang="en-US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? </a:t>
            </a:r>
            <a:endParaRPr lang="ru-RU" sz="2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0" indent="0">
              <a:buNone/>
            </a:pPr>
            <a:r>
              <a:rPr lang="ru-RU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Будем рады на них ответить </a:t>
            </a:r>
            <a:r>
              <a:rPr lang="en-US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factoring@cdekfin.ru</a:t>
            </a:r>
            <a:endParaRPr lang="ru-RU" sz="2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DEFF4E-9DB2-8202-3C35-D60F1F6CC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0190"/>
            <a:ext cx="3348692" cy="13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9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233</TotalTime>
  <Words>227</Words>
  <Application>Microsoft Office PowerPoint</Application>
  <PresentationFormat>Широкоэкранный</PresentationFormat>
  <Paragraphs>37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 black</vt:lpstr>
      <vt:lpstr>Roboto black</vt:lpstr>
      <vt:lpstr>Тема Office</vt:lpstr>
      <vt:lpstr>Что такое Факторинг  и как он спасает бизнес ?</vt:lpstr>
      <vt:lpstr>Факторинг что ЭТО ?</vt:lpstr>
      <vt:lpstr>Как он поможет моему бизнесу ?</vt:lpstr>
      <vt:lpstr>Как это работает: до и после</vt:lpstr>
      <vt:lpstr>Сколько это стоит?</vt:lpstr>
      <vt:lpstr>Хотите не ждать свои деньги а получать их уже сейчас!?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Факторинг  и как он спасает бизнес !?</dc:title>
  <dc:creator>Фин менеджер</dc:creator>
  <cp:lastModifiedBy>Фин менеджер</cp:lastModifiedBy>
  <cp:revision>23</cp:revision>
  <dcterms:created xsi:type="dcterms:W3CDTF">2023-08-29T09:22:58Z</dcterms:created>
  <dcterms:modified xsi:type="dcterms:W3CDTF">2023-09-01T05:34:05Z</dcterms:modified>
</cp:coreProperties>
</file>